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57"/>
  </p:notesMasterIdLst>
  <p:handoutMasterIdLst>
    <p:handoutMasterId r:id="rId58"/>
  </p:handoutMasterIdLst>
  <p:sldIdLst>
    <p:sldId id="256" r:id="rId5"/>
    <p:sldId id="257" r:id="rId6"/>
    <p:sldId id="258" r:id="rId7"/>
    <p:sldId id="259" r:id="rId8"/>
    <p:sldId id="260" r:id="rId9"/>
    <p:sldId id="262" r:id="rId10"/>
    <p:sldId id="261" r:id="rId11"/>
    <p:sldId id="265" r:id="rId12"/>
    <p:sldId id="264" r:id="rId13"/>
    <p:sldId id="263" r:id="rId14"/>
    <p:sldId id="266" r:id="rId15"/>
    <p:sldId id="267" r:id="rId16"/>
    <p:sldId id="268" r:id="rId17"/>
    <p:sldId id="269" r:id="rId18"/>
    <p:sldId id="271" r:id="rId19"/>
    <p:sldId id="270" r:id="rId20"/>
    <p:sldId id="272" r:id="rId21"/>
    <p:sldId id="273" r:id="rId22"/>
    <p:sldId id="274" r:id="rId23"/>
    <p:sldId id="275" r:id="rId24"/>
    <p:sldId id="278" r:id="rId25"/>
    <p:sldId id="276" r:id="rId26"/>
    <p:sldId id="280" r:id="rId27"/>
    <p:sldId id="281" r:id="rId28"/>
    <p:sldId id="282" r:id="rId29"/>
    <p:sldId id="285" r:id="rId30"/>
    <p:sldId id="335" r:id="rId31"/>
    <p:sldId id="286" r:id="rId32"/>
    <p:sldId id="327" r:id="rId33"/>
    <p:sldId id="288" r:id="rId34"/>
    <p:sldId id="289" r:id="rId35"/>
    <p:sldId id="293" r:id="rId36"/>
    <p:sldId id="331" r:id="rId37"/>
    <p:sldId id="296" r:id="rId38"/>
    <p:sldId id="336" r:id="rId39"/>
    <p:sldId id="334" r:id="rId40"/>
    <p:sldId id="297" r:id="rId41"/>
    <p:sldId id="307" r:id="rId42"/>
    <p:sldId id="312" r:id="rId43"/>
    <p:sldId id="295" r:id="rId44"/>
    <p:sldId id="301" r:id="rId45"/>
    <p:sldId id="302" r:id="rId46"/>
    <p:sldId id="333" r:id="rId47"/>
    <p:sldId id="303" r:id="rId48"/>
    <p:sldId id="304" r:id="rId49"/>
    <p:sldId id="313" r:id="rId50"/>
    <p:sldId id="320" r:id="rId51"/>
    <p:sldId id="337" r:id="rId52"/>
    <p:sldId id="338" r:id="rId53"/>
    <p:sldId id="321" r:id="rId54"/>
    <p:sldId id="322" r:id="rId55"/>
    <p:sldId id="323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0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0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AFA83-1130-4BB7-B8B9-DC29EC521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88206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0626DA-35E3-4C88-A883-908756A8F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15374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96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97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A195D-0BB2-4B34-9901-50A06B3494B2}" type="datetime1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557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3B8A4-449A-4F76-A0CA-359B80DD9A60}" type="datetime1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47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4731A-6023-42E6-91A9-A2EA53565A9A}" type="datetime1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34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4219A-BB61-44C5-BD8A-37D8B3C083C1}" type="datetime1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268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DA22-32E0-46C8-852D-CAECEE5DB163}" type="datetime1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92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796C4-EA2E-4D13-BACB-9DA96E80F07E}" type="datetime1">
              <a:rPr lang="en-US" smtClean="0"/>
              <a:t>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57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CD200-B630-493A-829A-53AB4C8A9D77}" type="datetime1">
              <a:rPr lang="en-US" smtClean="0"/>
              <a:t>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1F3F-A156-42E2-A593-430F79D8FFCA}" type="datetime1">
              <a:rPr lang="en-US" smtClean="0"/>
              <a:t>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34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10C2-B577-40A4-9CB4-36A415BC6E5D}" type="datetime1">
              <a:rPr lang="en-US" smtClean="0"/>
              <a:t>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52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2B54-AAE3-4329-80D8-252024FDE0A1}" type="datetime1">
              <a:rPr lang="en-US" smtClean="0"/>
              <a:t>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23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9F4FC-4590-4178-80EB-294E0DC12F6E}" type="datetime1">
              <a:rPr lang="en-US" smtClean="0"/>
              <a:t>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51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EAFAF-80EE-4E28-900C-1F9E0D670696}" type="datetime1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51941-3CD0-4C8A-9328-2DEED255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13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lc.org/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nionplus.org/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chemeClr val="accent1">
                <a:lumMod val="75000"/>
              </a:schemeClr>
            </a:gs>
            <a:gs pos="89000">
              <a:schemeClr val="accent1">
                <a:lumMod val="45000"/>
                <a:lumOff val="55000"/>
              </a:schemeClr>
            </a:gs>
            <a:gs pos="98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792" y="282805"/>
            <a:ext cx="3874416" cy="377656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56841"/>
            <a:ext cx="9144000" cy="1583702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National Association of Letter Carriers, AFL-CIO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274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NALC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10515600" cy="4196986"/>
          </a:xfrm>
          <a:noFill/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Each branch has their own elected officers who are elected by all the members within that branch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522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NALC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10515600" cy="4196986"/>
          </a:xfrm>
          <a:noFill/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Locations where letter carriers work have shop stewards</a:t>
            </a:r>
          </a:p>
          <a:p>
            <a:endParaRPr lang="en-US" sz="4000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Shop stewards are letter carriers that look out for your interests on the workroom floor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047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NALC Governance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3704"/>
            <a:ext cx="10515600" cy="1216058"/>
          </a:xfrm>
          <a:noFill/>
        </p:spPr>
        <p:txBody>
          <a:bodyPr>
            <a:normAutofit fontScale="92500" lnSpcReduction="10000"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5100" dirty="0">
                <a:solidFill>
                  <a:schemeClr val="bg1"/>
                </a:solidFill>
              </a:rPr>
              <a:t>Biennial National Convention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828" y="2875871"/>
            <a:ext cx="5706052" cy="378775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216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NALC Governance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6"/>
            <a:ext cx="10515600" cy="4204007"/>
          </a:xfrm>
          <a:noFill/>
        </p:spPr>
        <p:txBody>
          <a:bodyPr>
            <a:normAutofit lnSpcReduction="10000"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Biennial National Convention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Elected delegates from branches across the country attend a convention every two years</a:t>
            </a:r>
          </a:p>
          <a:p>
            <a:pPr marL="457200" lvl="1" indent="0"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Resolutions from branches are submitted, debated and voted on by the delegates</a:t>
            </a:r>
          </a:p>
          <a:p>
            <a:pPr marL="457200" lvl="1" indent="0">
              <a:buNone/>
            </a:pPr>
            <a:endParaRPr lang="en-US" sz="1100" dirty="0">
              <a:solidFill>
                <a:schemeClr val="bg1"/>
              </a:solidFill>
            </a:endParaRP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Resolutions that pass become the official bargaining positions the NALC attempts to achieve in contract negotiations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439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NALC Governance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10515600" cy="4196986"/>
          </a:xfrm>
          <a:noFill/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The NALC operates like a democracy</a:t>
            </a: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We are governed by our members from top to bottom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84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Questions???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10515600" cy="4196986"/>
          </a:xfrm>
          <a:noFill/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</a:rPr>
              <a:t>Do you have any questions about the structure of the NALC?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44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NALC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10515600" cy="4196986"/>
          </a:xfrm>
          <a:noFill/>
        </p:spPr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Founded in Milwaukee in 1889</a:t>
            </a:r>
          </a:p>
          <a:p>
            <a:pPr marL="0" indent="0">
              <a:buNone/>
            </a:pPr>
            <a:endParaRPr lang="en-US" sz="1200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Letter carriers did not have the right to negotiate a contract.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Relied on Congress for pay raises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Relied on Congress and the courts for our rights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92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NALC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10515600" cy="4196986"/>
          </a:xfrm>
          <a:noFill/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Congressional Action</a:t>
            </a:r>
            <a:endParaRPr lang="en-US" sz="2000" dirty="0">
              <a:solidFill>
                <a:schemeClr val="bg1"/>
              </a:solidFill>
            </a:endParaRP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1888 – 8 hour work day established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1916 – Federal Employees Compensation Act (FECA)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1920 – Civil Service Retirement Act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1970 – Postal Reorganization Act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49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NALC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10515600" cy="4196986"/>
          </a:xfrm>
          <a:noFill/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As late as 1970, wages were so low that many letter carriers were eligible and received welfare</a:t>
            </a:r>
          </a:p>
          <a:p>
            <a:r>
              <a:rPr lang="en-US" sz="4000" dirty="0">
                <a:solidFill>
                  <a:schemeClr val="bg1"/>
                </a:solidFill>
              </a:rPr>
              <a:t>In 1970, letter carriers had enough and went on strike</a:t>
            </a:r>
          </a:p>
          <a:p>
            <a:r>
              <a:rPr lang="en-US" sz="4000" dirty="0">
                <a:solidFill>
                  <a:schemeClr val="bg1"/>
                </a:solidFill>
              </a:rPr>
              <a:t>The strike was led by a letter carrier from New York City named Vince </a:t>
            </a:r>
            <a:r>
              <a:rPr lang="en-US" sz="4000" dirty="0" err="1">
                <a:solidFill>
                  <a:schemeClr val="bg1"/>
                </a:solidFill>
              </a:rPr>
              <a:t>Sombrotto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44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NALC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3460423" cy="4196986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</a:rPr>
              <a:t>	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</a:rPr>
              <a:t>STRIKE!!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856" y="2130458"/>
            <a:ext cx="4254572" cy="440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23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NALC 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10515600" cy="4196986"/>
          </a:xfrm>
          <a:noFill/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The NALC represents all </a:t>
            </a:r>
            <a:r>
              <a:rPr lang="en-US" sz="4000" u="sng" dirty="0">
                <a:solidFill>
                  <a:schemeClr val="bg1"/>
                </a:solidFill>
              </a:rPr>
              <a:t>CITY LETTER CARRIERS</a:t>
            </a:r>
          </a:p>
          <a:p>
            <a:endParaRPr lang="en-US" sz="4000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Today, NALC is more than 270,000 active and retired letter carriers in 2,500 branches across the country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FE6B9E-01F4-4601-8ECB-7EB5CA011248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2123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NALC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10515600" cy="4196986"/>
          </a:xfrm>
          <a:noFill/>
        </p:spPr>
        <p:txBody>
          <a:bodyPr>
            <a:normAutofit/>
          </a:bodyPr>
          <a:lstStyle/>
          <a:p>
            <a:endParaRPr lang="en-US" sz="4000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Letter carriers earned full collective bargaining rights as a result of the strike</a:t>
            </a:r>
          </a:p>
          <a:p>
            <a:endParaRPr lang="en-US" sz="4000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The old Post Office Department was transformed into the United States Postal Service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68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NALC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10515600" cy="4196986"/>
          </a:xfrm>
          <a:noFill/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Since 1971, there have been 15 National Agreements between the NALC and the Postal Service</a:t>
            </a:r>
          </a:p>
          <a:p>
            <a:pPr lvl="2"/>
            <a:r>
              <a:rPr lang="en-US" sz="3200" dirty="0">
                <a:solidFill>
                  <a:schemeClr val="bg1"/>
                </a:solidFill>
              </a:rPr>
              <a:t>9 by negotiation and ratified by the membership</a:t>
            </a:r>
          </a:p>
          <a:p>
            <a:pPr lvl="2"/>
            <a:r>
              <a:rPr lang="en-US" sz="3200" dirty="0">
                <a:solidFill>
                  <a:schemeClr val="bg1"/>
                </a:solidFill>
              </a:rPr>
              <a:t>6 by interest arbitration</a:t>
            </a:r>
          </a:p>
          <a:p>
            <a:r>
              <a:rPr lang="en-US" sz="4000" dirty="0">
                <a:solidFill>
                  <a:schemeClr val="bg1"/>
                </a:solidFill>
              </a:rPr>
              <a:t>Each contract achieved wage increases and improved working conditions</a:t>
            </a:r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45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Questions???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10515600" cy="4196986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</a:rPr>
              <a:t>Do you have any questions about the history of the NALC?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50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Evolution of the</a:t>
            </a:r>
            <a:br>
              <a:rPr lang="en-US" sz="54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Non-Career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10515600" cy="4196986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Casuals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1970-2006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No benefits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Limited to 2 consecutive 90-day terms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No direct career path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Could be separated at any time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63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Evolution of the</a:t>
            </a:r>
            <a:br>
              <a:rPr lang="en-US" sz="54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Non-Career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10515600" cy="4196986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Transitional Employees (TEs)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1992-1998 (DPS) 	2007-2013 (FSS)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360-day terms (minimum 5 day break)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No direct career path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Could be separated for lack of work during term or at end of term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Management could choose which TE would be separated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12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Evolution of the</a:t>
            </a:r>
            <a:br>
              <a:rPr lang="en-US" sz="54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Non-Career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10515600" cy="4196986"/>
          </a:xfrm>
          <a:noFill/>
        </p:spPr>
        <p:txBody>
          <a:bodyPr>
            <a:normAutofit lnSpcReduction="10000"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City Carrier Assistants (CCAs) 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Real, direct career path including conversion to PTF at 24 months of Relative Standing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360-day terms (5 day break between appointments)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Pay Step Increases / Holiday Pay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Job security based on Relative Standing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Affordable health insurance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Uniform allowance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Opting</a:t>
            </a: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38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Autofit/>
          </a:bodyPr>
          <a:lstStyle/>
          <a:p>
            <a:pPr algn="ctr"/>
            <a:r>
              <a:rPr lang="en-US" sz="52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CCA Rights and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9387177" cy="4196986"/>
          </a:xfrm>
          <a:noFill/>
        </p:spPr>
        <p:txBody>
          <a:bodyPr>
            <a:normAutofit fontScale="55000" lnSpcReduction="20000"/>
          </a:bodyPr>
          <a:lstStyle/>
          <a:p>
            <a:endParaRPr lang="en-US" sz="5700" dirty="0">
              <a:solidFill>
                <a:schemeClr val="bg1"/>
              </a:solidFill>
            </a:endParaRPr>
          </a:p>
          <a:p>
            <a:r>
              <a:rPr lang="en-US" sz="5700" dirty="0">
                <a:solidFill>
                  <a:schemeClr val="bg1"/>
                </a:solidFill>
              </a:rPr>
              <a:t>Appointed to 360-day terms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5700" dirty="0">
                <a:solidFill>
                  <a:schemeClr val="bg1"/>
                </a:solidFill>
              </a:rPr>
              <a:t>5 calendar day break in service between terms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5700" dirty="0">
                <a:solidFill>
                  <a:schemeClr val="bg1"/>
                </a:solidFill>
              </a:rPr>
              <a:t>Break </a:t>
            </a:r>
            <a:r>
              <a:rPr lang="en-US" sz="5700" u="sng" dirty="0">
                <a:solidFill>
                  <a:srgbClr val="FF0000"/>
                </a:solidFill>
              </a:rPr>
              <a:t>must</a:t>
            </a:r>
            <a:r>
              <a:rPr lang="en-US" sz="5700" dirty="0">
                <a:solidFill>
                  <a:schemeClr val="bg1"/>
                </a:solidFill>
              </a:rPr>
              <a:t> be taken days 361-365 of your employment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5700" dirty="0">
                <a:solidFill>
                  <a:schemeClr val="bg1"/>
                </a:solidFill>
              </a:rPr>
              <a:t>Management may not, nor can the carrier agree to change their 5-day break.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5700" dirty="0">
                <a:solidFill>
                  <a:schemeClr val="bg1"/>
                </a:solidFill>
              </a:rPr>
              <a:t>PS Form 50 (Box 37) shows your break date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166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Autofit/>
          </a:bodyPr>
          <a:lstStyle/>
          <a:p>
            <a:pPr algn="ctr"/>
            <a:r>
              <a:rPr lang="en-US" sz="52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CCA Rights and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77261"/>
            <a:ext cx="9387177" cy="4196986"/>
          </a:xfrm>
          <a:noFill/>
        </p:spPr>
        <p:txBody>
          <a:bodyPr>
            <a:normAutofit/>
          </a:bodyPr>
          <a:lstStyle/>
          <a:p>
            <a:endParaRPr lang="en-US" sz="57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27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471" y="3836193"/>
            <a:ext cx="5953125" cy="933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1788" y="5085820"/>
            <a:ext cx="5524500" cy="638175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7910425">
            <a:off x="8378133" y="3933530"/>
            <a:ext cx="655765" cy="31969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7377903">
            <a:off x="10210015" y="4767885"/>
            <a:ext cx="655765" cy="31969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A22326-6508-4FB4-800C-A6D6C1358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768" y="2087917"/>
            <a:ext cx="3174651" cy="1670142"/>
          </a:xfrm>
          <a:prstGeom prst="rect">
            <a:avLst/>
          </a:prstGeom>
        </p:spPr>
      </p:pic>
      <p:sp>
        <p:nvSpPr>
          <p:cNvPr id="16" name="Right Arrow 16">
            <a:extLst>
              <a:ext uri="{FF2B5EF4-FFF2-40B4-BE49-F238E27FC236}">
                <a16:creationId xmlns:a16="http://schemas.microsoft.com/office/drawing/2014/main" id="{704E054E-551D-4AC5-83E7-DE86DBF2B945}"/>
              </a:ext>
            </a:extLst>
          </p:cNvPr>
          <p:cNvSpPr/>
          <p:nvPr/>
        </p:nvSpPr>
        <p:spPr>
          <a:xfrm rot="18818401">
            <a:off x="318228" y="3470511"/>
            <a:ext cx="655765" cy="31969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870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Autofit/>
          </a:bodyPr>
          <a:lstStyle/>
          <a:p>
            <a:pPr algn="ctr"/>
            <a:r>
              <a:rPr lang="en-US" sz="52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CCA Rights and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1391" y="1934784"/>
            <a:ext cx="10515600" cy="4786691"/>
          </a:xfrm>
          <a:noFill/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Pay rates City Carrier Assistants – Established in accordance with the City Carrier Assistant Schedule – Table 3 of the current pay scale</a:t>
            </a:r>
            <a:endParaRPr lang="en-US" sz="40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	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28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2AA2E9-54F5-C74F-74CC-C80BD9C76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090" y="3666632"/>
            <a:ext cx="9049819" cy="151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562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CCA Rights and Benefits</a:t>
            </a:r>
            <a:endParaRPr lang="en-US" sz="5400" dirty="0">
              <a:ln w="0"/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10515600" cy="4196986"/>
          </a:xfrm>
          <a:noFill/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CCA holidays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The following six days shall be considered holidays for CCAs: 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</a:rPr>
              <a:t>New Year’s Day, Memorial Day, Independence Day, Labor Day, Thanksgiving Day and Christmas Day </a:t>
            </a:r>
          </a:p>
          <a:p>
            <a:pPr marL="0" indent="0">
              <a:buNone/>
            </a:pPr>
            <a:endParaRPr lang="en-US" sz="9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The amount of holiday pay a CCA will receive will be determined by the size of the office in which the CCA works.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604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NALC 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10515600" cy="4196986"/>
          </a:xfrm>
          <a:noFill/>
        </p:spPr>
        <p:txBody>
          <a:bodyPr/>
          <a:lstStyle/>
          <a:p>
            <a:endParaRPr lang="en-US" sz="4000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Negotiates and enforces our contract with the Postal Service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Negotiation / Interest Arbitration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Dispute Resolution Process (Grievance Procedure)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82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Autofit/>
          </a:bodyPr>
          <a:lstStyle/>
          <a:p>
            <a:pPr algn="ctr"/>
            <a:r>
              <a:rPr lang="en-US" sz="52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CCA Rights and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63113"/>
            <a:ext cx="10515600" cy="3713849"/>
          </a:xfrm>
          <a:noFill/>
        </p:spPr>
        <p:txBody>
          <a:bodyPr>
            <a:normAutofit/>
          </a:bodyPr>
          <a:lstStyle/>
          <a:p>
            <a:r>
              <a:rPr lang="en-US" sz="3700" dirty="0">
                <a:solidFill>
                  <a:schemeClr val="bg1"/>
                </a:solidFill>
              </a:rPr>
              <a:t>Overtime Pay</a:t>
            </a:r>
          </a:p>
          <a:p>
            <a:pPr lvl="1"/>
            <a:r>
              <a:rPr lang="en-US" sz="3700" dirty="0">
                <a:solidFill>
                  <a:schemeClr val="bg1"/>
                </a:solidFill>
              </a:rPr>
              <a:t>Time and one half for work over 8 hours in a service day and over 40 hours in a service week</a:t>
            </a:r>
          </a:p>
          <a:p>
            <a:r>
              <a:rPr lang="en-US" sz="3700" dirty="0">
                <a:solidFill>
                  <a:schemeClr val="bg1"/>
                </a:solidFill>
              </a:rPr>
              <a:t>Penalty Overtime Pay</a:t>
            </a:r>
          </a:p>
          <a:p>
            <a:pPr lvl="1"/>
            <a:r>
              <a:rPr lang="en-US" sz="3700" dirty="0">
                <a:solidFill>
                  <a:schemeClr val="bg1"/>
                </a:solidFill>
              </a:rPr>
              <a:t>Double time for work over 10 hours in a day and over 56 hours in a service week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8649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Autofit/>
          </a:bodyPr>
          <a:lstStyle/>
          <a:p>
            <a:pPr algn="ctr"/>
            <a:r>
              <a:rPr lang="en-US" sz="52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CCA Rights and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10515600" cy="4196986"/>
          </a:xfrm>
          <a:noFill/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Night Shift Differential </a:t>
            </a:r>
            <a:endParaRPr lang="en-US" sz="2000" dirty="0">
              <a:solidFill>
                <a:schemeClr val="bg1"/>
              </a:solidFill>
            </a:endParaRP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Additional hourly rate paid for time worked before 6:00 AM and after 6:00 PM</a:t>
            </a:r>
          </a:p>
          <a:p>
            <a:pPr lvl="1"/>
            <a:endParaRPr lang="en-US" sz="2000" dirty="0">
              <a:solidFill>
                <a:schemeClr val="bg1"/>
              </a:solidFill>
            </a:endParaRPr>
          </a:p>
          <a:p>
            <a:pPr marL="457200" lvl="1" indent="0" algn="ctr">
              <a:buNone/>
            </a:pPr>
            <a:r>
              <a:rPr lang="en-US" sz="3200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333634"/>
              </p:ext>
            </p:extLst>
          </p:nvPr>
        </p:nvGraphicFramePr>
        <p:xfrm>
          <a:off x="3386666" y="3756454"/>
          <a:ext cx="5740857" cy="25514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6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278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CCA Grade</a:t>
                      </a:r>
                    </a:p>
                  </a:txBody>
                  <a:tcPr>
                    <a:gradFill>
                      <a:gsLst>
                        <a:gs pos="12000">
                          <a:schemeClr val="accent1">
                            <a:lumMod val="75000"/>
                          </a:schemeClr>
                        </a:gs>
                        <a:gs pos="87000">
                          <a:schemeClr val="accent1">
                            <a:lumMod val="45000"/>
                            <a:lumOff val="55000"/>
                          </a:schemeClr>
                        </a:gs>
                        <a:gs pos="97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gradFill>
                      <a:gsLst>
                        <a:gs pos="12000">
                          <a:schemeClr val="accent1">
                            <a:lumMod val="75000"/>
                          </a:schemeClr>
                        </a:gs>
                        <a:gs pos="87000">
                          <a:schemeClr val="accent1">
                            <a:lumMod val="45000"/>
                            <a:lumOff val="55000"/>
                          </a:schemeClr>
                        </a:gs>
                        <a:gs pos="97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7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BB, AA</a:t>
                      </a:r>
                    </a:p>
                  </a:txBody>
                  <a:tcPr>
                    <a:gradFill>
                      <a:gsLst>
                        <a:gs pos="12000">
                          <a:schemeClr val="accent1">
                            <a:lumMod val="75000"/>
                          </a:schemeClr>
                        </a:gs>
                        <a:gs pos="87000">
                          <a:schemeClr val="accent1">
                            <a:lumMod val="45000"/>
                            <a:lumOff val="55000"/>
                          </a:schemeClr>
                        </a:gs>
                        <a:gs pos="97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$1.16</a:t>
                      </a:r>
                    </a:p>
                  </a:txBody>
                  <a:tcPr>
                    <a:gradFill>
                      <a:gsLst>
                        <a:gs pos="12000">
                          <a:schemeClr val="accent1">
                            <a:lumMod val="75000"/>
                          </a:schemeClr>
                        </a:gs>
                        <a:gs pos="87000">
                          <a:schemeClr val="accent1">
                            <a:lumMod val="45000"/>
                            <a:lumOff val="55000"/>
                          </a:schemeClr>
                        </a:gs>
                        <a:gs pos="97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7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If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</a:rPr>
                        <a:t> a CCA is Temporarily assigned a Carrier Tech Position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gradFill>
                      <a:gsLst>
                        <a:gs pos="12000">
                          <a:schemeClr val="accent1">
                            <a:lumMod val="75000"/>
                          </a:schemeClr>
                        </a:gs>
                        <a:gs pos="87000">
                          <a:schemeClr val="accent1">
                            <a:lumMod val="45000"/>
                            <a:lumOff val="55000"/>
                          </a:schemeClr>
                        </a:gs>
                        <a:gs pos="97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$1.23</a:t>
                      </a:r>
                    </a:p>
                  </a:txBody>
                  <a:tcPr>
                    <a:gradFill>
                      <a:gsLst>
                        <a:gs pos="12000">
                          <a:schemeClr val="accent1">
                            <a:lumMod val="75000"/>
                          </a:schemeClr>
                        </a:gs>
                        <a:gs pos="87000">
                          <a:schemeClr val="accent1">
                            <a:lumMod val="45000"/>
                            <a:lumOff val="55000"/>
                          </a:schemeClr>
                        </a:gs>
                        <a:gs pos="97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7101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Autofit/>
          </a:bodyPr>
          <a:lstStyle/>
          <a:p>
            <a:pPr algn="ctr"/>
            <a:r>
              <a:rPr lang="en-US" sz="52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CCA Rights and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10515600" cy="4196986"/>
          </a:xfrm>
          <a:noFill/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Relative Standing</a:t>
            </a:r>
            <a:endParaRPr lang="en-US" sz="2000" dirty="0">
              <a:solidFill>
                <a:schemeClr val="bg1"/>
              </a:solidFill>
            </a:endParaRP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Similar to seniority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Determined by the original CCA hire date in the installation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Relative standing credit earned in one installation as a CCA does not transfer to another installation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Currently CCAs may only convert to full-time career status in the installation where they work</a:t>
            </a:r>
          </a:p>
          <a:p>
            <a:pPr lvl="1"/>
            <a:endParaRPr lang="en-US" sz="3200" dirty="0">
              <a:solidFill>
                <a:schemeClr val="bg1"/>
              </a:solidFill>
            </a:endParaRPr>
          </a:p>
          <a:p>
            <a:pPr lvl="1"/>
            <a:endParaRPr lang="en-US" sz="3200" dirty="0">
              <a:solidFill>
                <a:schemeClr val="bg1"/>
              </a:solidFill>
            </a:endParaRPr>
          </a:p>
          <a:p>
            <a:pPr lvl="1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09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CCA Rights and Benefits</a:t>
            </a:r>
            <a:endParaRPr lang="en-US" sz="5400" dirty="0">
              <a:ln w="0"/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10515600" cy="4196986"/>
          </a:xfrm>
          <a:noFill/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Health insurance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33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3194" y="5975949"/>
            <a:ext cx="4966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New employees have </a:t>
            </a:r>
            <a:r>
              <a:rPr lang="en-US" sz="2400" b="1" u="sng" dirty="0">
                <a:solidFill>
                  <a:srgbClr val="FF0000"/>
                </a:solidFill>
              </a:rPr>
              <a:t>60 days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from their hire date to sign up for health insurance. </a:t>
            </a:r>
          </a:p>
          <a:p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9051" y="3876595"/>
            <a:ext cx="6364575" cy="2975557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 rot="7578492">
            <a:off x="10664177" y="4341631"/>
            <a:ext cx="841253" cy="371679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B6B9F6-69BB-44F3-802E-5E4EA3AA41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5682" y="1956998"/>
            <a:ext cx="3411773" cy="1794889"/>
          </a:xfrm>
          <a:prstGeom prst="rect">
            <a:avLst/>
          </a:prstGeom>
        </p:spPr>
      </p:pic>
      <p:sp>
        <p:nvSpPr>
          <p:cNvPr id="16" name="Right Arrow 12">
            <a:extLst>
              <a:ext uri="{FF2B5EF4-FFF2-40B4-BE49-F238E27FC236}">
                <a16:creationId xmlns:a16="http://schemas.microsoft.com/office/drawing/2014/main" id="{74ED4689-9765-42C3-99CF-F527BD6F45A9}"/>
              </a:ext>
            </a:extLst>
          </p:cNvPr>
          <p:cNvSpPr/>
          <p:nvPr/>
        </p:nvSpPr>
        <p:spPr>
          <a:xfrm rot="20136304">
            <a:off x="7288495" y="3318196"/>
            <a:ext cx="841253" cy="371679"/>
          </a:xfrm>
          <a:prstGeom prst="rightArrow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160985-29D3-E0C4-A091-BADFA62D9D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770" y="3345045"/>
            <a:ext cx="4419408" cy="195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134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Autofit/>
          </a:bodyPr>
          <a:lstStyle/>
          <a:p>
            <a:pPr algn="ctr"/>
            <a:r>
              <a:rPr lang="en-US" sz="52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CCA Rights and Benefits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34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14" y="3651889"/>
            <a:ext cx="4505325" cy="16573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141463-52A5-40A9-AD1B-BF8D9C61A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228" y="2020076"/>
            <a:ext cx="9101750" cy="1449963"/>
          </a:xfrm>
          <a:prstGeom prst="rect">
            <a:avLst/>
          </a:prstGeo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A389ADD9-5AD8-47E7-AE67-62050F029A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064519" y="4854575"/>
            <a:ext cx="2609850" cy="1866900"/>
          </a:xfrm>
          <a:prstGeom prst="rect">
            <a:avLst/>
          </a:prstGeom>
        </p:spPr>
      </p:pic>
      <p:sp>
        <p:nvSpPr>
          <p:cNvPr id="18" name="Right Arrow 13">
            <a:extLst>
              <a:ext uri="{FF2B5EF4-FFF2-40B4-BE49-F238E27FC236}">
                <a16:creationId xmlns:a16="http://schemas.microsoft.com/office/drawing/2014/main" id="{8326C642-AEF2-48BF-AE79-F9E7078ACEF9}"/>
              </a:ext>
            </a:extLst>
          </p:cNvPr>
          <p:cNvSpPr/>
          <p:nvPr/>
        </p:nvSpPr>
        <p:spPr>
          <a:xfrm rot="19075929">
            <a:off x="943656" y="2482336"/>
            <a:ext cx="723739" cy="37848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3">
            <a:extLst>
              <a:ext uri="{FF2B5EF4-FFF2-40B4-BE49-F238E27FC236}">
                <a16:creationId xmlns:a16="http://schemas.microsoft.com/office/drawing/2014/main" id="{D36FC946-A7B0-4B6E-86AD-E11174D5CF6E}"/>
              </a:ext>
            </a:extLst>
          </p:cNvPr>
          <p:cNvSpPr/>
          <p:nvPr/>
        </p:nvSpPr>
        <p:spPr>
          <a:xfrm rot="11589141">
            <a:off x="1062856" y="4190716"/>
            <a:ext cx="723739" cy="37848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3">
            <a:extLst>
              <a:ext uri="{FF2B5EF4-FFF2-40B4-BE49-F238E27FC236}">
                <a16:creationId xmlns:a16="http://schemas.microsoft.com/office/drawing/2014/main" id="{D33EC2A8-63BE-49ED-9445-0F8772D11EA7}"/>
              </a:ext>
            </a:extLst>
          </p:cNvPr>
          <p:cNvSpPr/>
          <p:nvPr/>
        </p:nvSpPr>
        <p:spPr>
          <a:xfrm rot="9688863">
            <a:off x="6863926" y="4620839"/>
            <a:ext cx="723739" cy="37848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47D66C-9BA3-4E31-B1FD-CA161366DB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2557" y="3601438"/>
            <a:ext cx="2571750" cy="2038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C9815B-4DB8-44ED-AD46-A44EC4705BF0}"/>
              </a:ext>
            </a:extLst>
          </p:cNvPr>
          <p:cNvSpPr txBox="1"/>
          <p:nvPr/>
        </p:nvSpPr>
        <p:spPr>
          <a:xfrm>
            <a:off x="7225795" y="5821023"/>
            <a:ext cx="465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Or go to….. carefirst.com/</a:t>
            </a:r>
            <a:r>
              <a:rPr lang="en-US" sz="2800" b="1" dirty="0" err="1">
                <a:solidFill>
                  <a:srgbClr val="FF0000"/>
                </a:solidFill>
              </a:rPr>
              <a:t>usps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1600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Autofit/>
          </a:bodyPr>
          <a:lstStyle/>
          <a:p>
            <a:pPr algn="ctr"/>
            <a:r>
              <a:rPr lang="en-US" sz="52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CCA Rights and Benefits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BAEB624-43CB-4F1C-ADE7-47204896F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32874" y="1979613"/>
            <a:ext cx="9634194" cy="479667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1149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Autofit/>
          </a:bodyPr>
          <a:lstStyle/>
          <a:p>
            <a:pPr algn="ctr"/>
            <a:r>
              <a:rPr lang="en-US" sz="52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CCA Rights and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10515600" cy="4196986"/>
          </a:xfrm>
          <a:noFill/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Uniforms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Upon completion of 90 work days or 120 calendar days of employment as a CCA, whichever comes first, a CCA will be eligible for a uniform allowance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Once established, the Uniform Allowance Anniversary will be the first date you become eligible to receive your allowance. The date will be the same throughout your career.</a:t>
            </a:r>
          </a:p>
          <a:p>
            <a:pPr marL="457200" lvl="1" indent="0">
              <a:buNone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5823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Autofit/>
          </a:bodyPr>
          <a:lstStyle/>
          <a:p>
            <a:pPr algn="ctr"/>
            <a:r>
              <a:rPr lang="en-US" sz="52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CCA Rights and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342" y="2006528"/>
            <a:ext cx="10515600" cy="4517839"/>
          </a:xfrm>
          <a:noFill/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Uniforms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CCAs receive an annual allowance from the USPS to purchase uniforms equal to that of career employees</a:t>
            </a:r>
          </a:p>
          <a:p>
            <a:pPr lvl="1"/>
            <a:endParaRPr lang="en-US" sz="9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05/21/21      $487.00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05/21/22      $499.00</a:t>
            </a:r>
          </a:p>
          <a:p>
            <a:pPr marL="0" indent="0" algn="ctr">
              <a:buNone/>
            </a:pPr>
            <a:r>
              <a:rPr lang="en-US" sz="3200" b="1" dirty="0">
                <a:solidFill>
                  <a:srgbClr val="0070C0"/>
                </a:solidFill>
              </a:rPr>
              <a:t>A letter of authorization must be completed and provided to the employee within 14 days of eligibility.</a:t>
            </a:r>
          </a:p>
          <a:p>
            <a:pPr marL="0" indent="0" algn="ctr">
              <a:buNone/>
            </a:pP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446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Autofit/>
          </a:bodyPr>
          <a:lstStyle/>
          <a:p>
            <a:pPr algn="ctr"/>
            <a:r>
              <a:rPr lang="en-US" sz="52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CCA Rights and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10515600" cy="4196986"/>
          </a:xfrm>
          <a:noFill/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Opting and Hold-downs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A procedure, called “opting” allows carriers, including CCAs, to “hold down” vacant duty assignments of regular carriers who are on leave or otherwise unable to work for five or more days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Ask other letter carriers, your OJI or your shop steward in your office how these temporary vacancies are advertised</a:t>
            </a:r>
          </a:p>
          <a:p>
            <a:pPr lvl="1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716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Autofit/>
          </a:bodyPr>
          <a:lstStyle/>
          <a:p>
            <a:pPr algn="ctr"/>
            <a:r>
              <a:rPr lang="en-US" sz="52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CCA Rights and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10515600" cy="4196986"/>
          </a:xfrm>
          <a:noFill/>
        </p:spPr>
        <p:txBody>
          <a:bodyPr>
            <a:normAutofit fontScale="92500"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Opting and Hold-downs</a:t>
            </a:r>
          </a:p>
          <a:p>
            <a:pPr lvl="1"/>
            <a:r>
              <a:rPr lang="en-US" sz="3500" dirty="0">
                <a:solidFill>
                  <a:schemeClr val="bg1"/>
                </a:solidFill>
              </a:rPr>
              <a:t>Requests should be submitted to the supervisor in writing</a:t>
            </a:r>
          </a:p>
          <a:p>
            <a:pPr lvl="1"/>
            <a:r>
              <a:rPr lang="en-US" sz="3500" dirty="0">
                <a:solidFill>
                  <a:schemeClr val="bg1"/>
                </a:solidFill>
              </a:rPr>
              <a:t>Keep a copy of the request</a:t>
            </a:r>
          </a:p>
          <a:p>
            <a:pPr lvl="1"/>
            <a:r>
              <a:rPr lang="en-US" sz="3500" dirty="0">
                <a:solidFill>
                  <a:schemeClr val="bg1"/>
                </a:solidFill>
              </a:rPr>
              <a:t>Opting gives CCAs an opportunity to work a more consistent schedule and some choice over what work they perform</a:t>
            </a:r>
          </a:p>
          <a:p>
            <a:pPr lvl="1"/>
            <a:r>
              <a:rPr lang="en-US" sz="3500" dirty="0">
                <a:solidFill>
                  <a:schemeClr val="bg1"/>
                </a:solidFill>
              </a:rPr>
              <a:t>CCAs become eligible to opt </a:t>
            </a:r>
            <a:r>
              <a:rPr lang="en-US" sz="3500" b="1" u="sng" dirty="0">
                <a:solidFill>
                  <a:srgbClr val="FF0000"/>
                </a:solidFill>
              </a:rPr>
              <a:t>60 calendar days</a:t>
            </a:r>
            <a:r>
              <a:rPr lang="en-US" sz="3500" dirty="0">
                <a:solidFill>
                  <a:srgbClr val="FF0000"/>
                </a:solidFill>
              </a:rPr>
              <a:t> </a:t>
            </a:r>
            <a:r>
              <a:rPr lang="en-US" sz="3500" dirty="0">
                <a:solidFill>
                  <a:schemeClr val="bg1"/>
                </a:solidFill>
              </a:rPr>
              <a:t>from the date of appointment as a CCA </a:t>
            </a:r>
            <a:r>
              <a:rPr lang="en-US" sz="3200" dirty="0">
                <a:solidFill>
                  <a:schemeClr val="bg1"/>
                </a:solidFill>
              </a:rPr>
              <a:t>	</a:t>
            </a:r>
          </a:p>
          <a:p>
            <a:pPr lvl="1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63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NALC 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10515600" cy="4196986"/>
          </a:xfrm>
          <a:noFill/>
        </p:spPr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NALC is an “open shop” union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Over 92% of ALL letter carriers choose to be members of the NALC​</a:t>
            </a: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Over 90% of the letter carriers in Region 9 are members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631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Autofit/>
          </a:bodyPr>
          <a:lstStyle/>
          <a:p>
            <a:pPr algn="ctr"/>
            <a:r>
              <a:rPr lang="en-US" sz="52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CCA Rights and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10515600" cy="4196986"/>
          </a:xfrm>
          <a:noFill/>
        </p:spPr>
        <p:txBody>
          <a:bodyPr>
            <a:normAutofit fontScale="92500"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Work Schedules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The service week for letter carriers begins on Saturday and ends on Friday</a:t>
            </a:r>
          </a:p>
          <a:p>
            <a:r>
              <a:rPr lang="en-US" sz="4000" dirty="0">
                <a:solidFill>
                  <a:schemeClr val="bg1"/>
                </a:solidFill>
              </a:rPr>
              <a:t>Work Hour Guarantees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In larger Post Offices, CCAs are guaranteed four hours of work or pay anytime they are </a:t>
            </a:r>
            <a:r>
              <a:rPr lang="en-US" sz="3200" u="sng" dirty="0">
                <a:solidFill>
                  <a:schemeClr val="bg1"/>
                </a:solidFill>
              </a:rPr>
              <a:t>scheduled and report to work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In Smaller post offices, CCAs are guaranteed two hours of work or pay anytime they are </a:t>
            </a:r>
            <a:r>
              <a:rPr lang="en-US" sz="3200" u="sng" dirty="0">
                <a:solidFill>
                  <a:schemeClr val="bg1"/>
                </a:solidFill>
              </a:rPr>
              <a:t>scheduled and report to work</a:t>
            </a:r>
          </a:p>
          <a:p>
            <a:pPr lvl="1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658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Autofit/>
          </a:bodyPr>
          <a:lstStyle/>
          <a:p>
            <a:pPr algn="ctr"/>
            <a:r>
              <a:rPr lang="en-US" sz="52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CCA Rights and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342" y="1998795"/>
            <a:ext cx="10515600" cy="4196986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Annual Leave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CCAs earn 1 hour of annual leave (AL) for each unit of 20 hours in a pay status during each 2-week pay period. </a:t>
            </a:r>
            <a:r>
              <a:rPr lang="en-US" u="sng" dirty="0">
                <a:solidFill>
                  <a:schemeClr val="bg1"/>
                </a:solidFill>
              </a:rPr>
              <a:t>CCAs will receive a lump sum payment for any unused annual leave at the conclusion of their 360 day term.</a:t>
            </a:r>
            <a:r>
              <a:rPr lang="en-US" dirty="0">
                <a:solidFill>
                  <a:schemeClr val="bg1"/>
                </a:solidFill>
              </a:rPr>
              <a:t>	</a:t>
            </a:r>
          </a:p>
          <a:p>
            <a:pPr lvl="8"/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41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911660"/>
              </p:ext>
            </p:extLst>
          </p:nvPr>
        </p:nvGraphicFramePr>
        <p:xfrm>
          <a:off x="521247" y="3586037"/>
          <a:ext cx="8312654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6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63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934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Hours in a Pay Status</a:t>
                      </a:r>
                    </a:p>
                  </a:txBody>
                  <a:tcPr>
                    <a:gradFill>
                      <a:gsLst>
                        <a:gs pos="12000">
                          <a:schemeClr val="accent1">
                            <a:lumMod val="75000"/>
                          </a:schemeClr>
                        </a:gs>
                        <a:gs pos="87000">
                          <a:schemeClr val="accent1">
                            <a:lumMod val="45000"/>
                            <a:lumOff val="55000"/>
                          </a:schemeClr>
                        </a:gs>
                        <a:gs pos="97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Hours of AL Earned</a:t>
                      </a:r>
                    </a:p>
                    <a:p>
                      <a:pPr algn="ctr"/>
                      <a:r>
                        <a:rPr lang="en-US" sz="2800" dirty="0"/>
                        <a:t> Per Pay Period</a:t>
                      </a:r>
                    </a:p>
                  </a:txBody>
                  <a:tcPr>
                    <a:gradFill>
                      <a:gsLst>
                        <a:gs pos="12000">
                          <a:schemeClr val="accent1">
                            <a:lumMod val="75000"/>
                          </a:schemeClr>
                        </a:gs>
                        <a:gs pos="87000">
                          <a:schemeClr val="accent1">
                            <a:lumMod val="45000"/>
                            <a:lumOff val="55000"/>
                          </a:schemeClr>
                        </a:gs>
                        <a:gs pos="97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63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20</a:t>
                      </a:r>
                    </a:p>
                  </a:txBody>
                  <a:tcPr>
                    <a:gradFill>
                      <a:gsLst>
                        <a:gs pos="12000">
                          <a:schemeClr val="accent1">
                            <a:lumMod val="75000"/>
                          </a:schemeClr>
                        </a:gs>
                        <a:gs pos="87000">
                          <a:schemeClr val="accent1">
                            <a:lumMod val="45000"/>
                            <a:lumOff val="55000"/>
                          </a:schemeClr>
                        </a:gs>
                        <a:gs pos="97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gradFill>
                      <a:gsLst>
                        <a:gs pos="12000">
                          <a:schemeClr val="accent1">
                            <a:lumMod val="75000"/>
                          </a:schemeClr>
                        </a:gs>
                        <a:gs pos="87000">
                          <a:schemeClr val="accent1">
                            <a:lumMod val="45000"/>
                            <a:lumOff val="55000"/>
                          </a:schemeClr>
                        </a:gs>
                        <a:gs pos="97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63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40</a:t>
                      </a:r>
                    </a:p>
                  </a:txBody>
                  <a:tcPr>
                    <a:gradFill>
                      <a:gsLst>
                        <a:gs pos="12000">
                          <a:schemeClr val="accent1">
                            <a:lumMod val="75000"/>
                          </a:schemeClr>
                        </a:gs>
                        <a:gs pos="87000">
                          <a:schemeClr val="accent1">
                            <a:lumMod val="45000"/>
                            <a:lumOff val="55000"/>
                          </a:schemeClr>
                        </a:gs>
                        <a:gs pos="97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gradFill>
                      <a:gsLst>
                        <a:gs pos="12000">
                          <a:schemeClr val="accent1">
                            <a:lumMod val="75000"/>
                          </a:schemeClr>
                        </a:gs>
                        <a:gs pos="87000">
                          <a:schemeClr val="accent1">
                            <a:lumMod val="45000"/>
                            <a:lumOff val="55000"/>
                          </a:schemeClr>
                        </a:gs>
                        <a:gs pos="97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63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60</a:t>
                      </a:r>
                    </a:p>
                  </a:txBody>
                  <a:tcPr>
                    <a:gradFill>
                      <a:gsLst>
                        <a:gs pos="12000">
                          <a:schemeClr val="accent1">
                            <a:lumMod val="75000"/>
                          </a:schemeClr>
                        </a:gs>
                        <a:gs pos="87000">
                          <a:schemeClr val="accent1">
                            <a:lumMod val="45000"/>
                            <a:lumOff val="55000"/>
                          </a:schemeClr>
                        </a:gs>
                        <a:gs pos="97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gradFill>
                      <a:gsLst>
                        <a:gs pos="12000">
                          <a:schemeClr val="accent1">
                            <a:lumMod val="75000"/>
                          </a:schemeClr>
                        </a:gs>
                        <a:gs pos="87000">
                          <a:schemeClr val="accent1">
                            <a:lumMod val="45000"/>
                            <a:lumOff val="55000"/>
                          </a:schemeClr>
                        </a:gs>
                        <a:gs pos="97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033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80</a:t>
                      </a:r>
                    </a:p>
                  </a:txBody>
                  <a:tcPr>
                    <a:gradFill>
                      <a:gsLst>
                        <a:gs pos="12000">
                          <a:schemeClr val="accent1">
                            <a:lumMod val="75000"/>
                          </a:schemeClr>
                        </a:gs>
                        <a:gs pos="87000">
                          <a:schemeClr val="accent1">
                            <a:lumMod val="45000"/>
                            <a:lumOff val="55000"/>
                          </a:schemeClr>
                        </a:gs>
                        <a:gs pos="97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bg1"/>
                          </a:solidFill>
                        </a:rPr>
                        <a:t>4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</a:rPr>
                        <a:t> (max)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gradFill>
                      <a:gsLst>
                        <a:gs pos="12000">
                          <a:schemeClr val="accent1">
                            <a:lumMod val="75000"/>
                          </a:schemeClr>
                        </a:gs>
                        <a:gs pos="87000">
                          <a:schemeClr val="accent1">
                            <a:lumMod val="45000"/>
                            <a:lumOff val="55000"/>
                          </a:schemeClr>
                        </a:gs>
                        <a:gs pos="97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833901" y="3598410"/>
            <a:ext cx="3286540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>
                <a:solidFill>
                  <a:srgbClr val="FF0000"/>
                </a:solidFill>
              </a:rPr>
              <a:t>Annual Leave submissions are done locally on a </a:t>
            </a:r>
          </a:p>
          <a:p>
            <a:pPr algn="ctr"/>
            <a:r>
              <a:rPr lang="en-US" sz="2300" dirty="0">
                <a:solidFill>
                  <a:srgbClr val="FF0000"/>
                </a:solidFill>
              </a:rPr>
              <a:t>PS Form 3971 and are subject to the installations Local Memorandum of Understanding (LMOU)</a:t>
            </a:r>
          </a:p>
        </p:txBody>
      </p:sp>
    </p:spTree>
    <p:extLst>
      <p:ext uri="{BB962C8B-B14F-4D97-AF65-F5344CB8AC3E}">
        <p14:creationId xmlns:p14="http://schemas.microsoft.com/office/powerpoint/2010/main" val="30144232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Autofit/>
          </a:bodyPr>
          <a:lstStyle/>
          <a:p>
            <a:pPr algn="ctr"/>
            <a:r>
              <a:rPr lang="en-US" sz="52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CCA Rights and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10515600" cy="4196986"/>
          </a:xfrm>
          <a:noFill/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MOU – Re: Bereavement Leave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Gives the employees the right to use up to three workdays of leave in the unfortunate event of the death of certain family members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CCAs do not earn sick leave, so they may only use annual leave or leave without pay (LWOP) for bereavement purposes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Additional leave can be used with management approval</a:t>
            </a:r>
            <a:r>
              <a:rPr lang="en-US" dirty="0">
                <a:solidFill>
                  <a:schemeClr val="bg1"/>
                </a:solidFill>
              </a:rPr>
              <a:t>	</a:t>
            </a:r>
          </a:p>
          <a:p>
            <a:pPr lvl="1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3327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Autofit/>
          </a:bodyPr>
          <a:lstStyle/>
          <a:p>
            <a:pPr algn="ctr"/>
            <a:r>
              <a:rPr lang="en-US" sz="52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CCA Rights and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10515600" cy="4196986"/>
          </a:xfrm>
          <a:noFill/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MOU – Re: Bereavement Leave</a:t>
            </a:r>
          </a:p>
          <a:p>
            <a:pPr lvl="1"/>
            <a:r>
              <a:rPr lang="en-US" sz="3600" dirty="0">
                <a:solidFill>
                  <a:schemeClr val="bg1"/>
                </a:solidFill>
              </a:rPr>
              <a:t>Son or Daughter – a biological or adopted child, stepchild, daughter or son-in-law</a:t>
            </a:r>
          </a:p>
          <a:p>
            <a:pPr lvl="1"/>
            <a:r>
              <a:rPr lang="en-US" sz="3600" dirty="0">
                <a:solidFill>
                  <a:schemeClr val="bg1"/>
                </a:solidFill>
              </a:rPr>
              <a:t>Spouse</a:t>
            </a:r>
          </a:p>
          <a:p>
            <a:pPr lvl="1"/>
            <a:r>
              <a:rPr lang="en-US" sz="3600" dirty="0">
                <a:solidFill>
                  <a:schemeClr val="bg1"/>
                </a:solidFill>
              </a:rPr>
              <a:t>Parent (including in-laws)</a:t>
            </a:r>
          </a:p>
          <a:p>
            <a:pPr lvl="1"/>
            <a:r>
              <a:rPr lang="en-US" sz="3600" dirty="0">
                <a:solidFill>
                  <a:schemeClr val="bg1"/>
                </a:solidFill>
              </a:rPr>
              <a:t>Sibling – brother, sister, brother in-law, sister in-law</a:t>
            </a:r>
          </a:p>
          <a:p>
            <a:pPr lvl="1"/>
            <a:r>
              <a:rPr lang="en-US" sz="3600" dirty="0">
                <a:solidFill>
                  <a:schemeClr val="bg1"/>
                </a:solidFill>
              </a:rPr>
              <a:t>Grandparent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8631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Autofit/>
          </a:bodyPr>
          <a:lstStyle/>
          <a:p>
            <a:pPr algn="ctr"/>
            <a:r>
              <a:rPr lang="en-US" sz="52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CCA Rights and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10515600" cy="4196986"/>
          </a:xfrm>
          <a:noFill/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Discipline Procedure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CCAs have access to the grievance procedure if disciplined or removed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If disciplined or removed, </a:t>
            </a:r>
            <a:r>
              <a:rPr lang="en-US" sz="3200" b="1" u="sng" dirty="0">
                <a:solidFill>
                  <a:srgbClr val="0070C0"/>
                </a:solidFill>
              </a:rPr>
              <a:t>CCAs should let the shop steward or branch officers know as soon as possible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Grievances </a:t>
            </a:r>
            <a:r>
              <a:rPr lang="en-US" sz="3200" b="1" u="sng" dirty="0">
                <a:solidFill>
                  <a:schemeClr val="bg1"/>
                </a:solidFill>
              </a:rPr>
              <a:t>must</a:t>
            </a:r>
            <a:r>
              <a:rPr lang="en-US" sz="3200" dirty="0">
                <a:solidFill>
                  <a:schemeClr val="bg1"/>
                </a:solidFill>
              </a:rPr>
              <a:t> be filed within 14 days of the date you receive discipline, or it is a waiver of the grievance procedure	</a:t>
            </a:r>
          </a:p>
          <a:p>
            <a:pPr lvl="1"/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087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Autofit/>
          </a:bodyPr>
          <a:lstStyle/>
          <a:p>
            <a:pPr algn="ctr"/>
            <a:r>
              <a:rPr lang="en-US" sz="52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CCA Rights and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979976"/>
            <a:ext cx="10764795" cy="4368639"/>
          </a:xfrm>
          <a:noFill/>
        </p:spPr>
        <p:txBody>
          <a:bodyPr>
            <a:normAutofit lnSpcReduction="10000"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Weingarten Rights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If called to a meeting with management, postal inspectors, or an OIG agent, read the following </a:t>
            </a:r>
            <a:r>
              <a:rPr lang="en-US" sz="2800" b="1" u="sng" dirty="0">
                <a:solidFill>
                  <a:schemeClr val="bg1"/>
                </a:solidFill>
              </a:rPr>
              <a:t>BEFORE</a:t>
            </a:r>
            <a:r>
              <a:rPr lang="en-US" sz="2800" dirty="0">
                <a:solidFill>
                  <a:schemeClr val="bg1"/>
                </a:solidFill>
              </a:rPr>
              <a:t> the meeting starts:</a:t>
            </a:r>
          </a:p>
          <a:p>
            <a:pPr lvl="1"/>
            <a:endParaRPr lang="en-US" sz="1400" dirty="0">
              <a:solidFill>
                <a:schemeClr val="bg1"/>
              </a:solidFill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n-US" b="1" dirty="0">
                <a:solidFill>
                  <a:srgbClr val="FFFF00"/>
                </a:solidFill>
              </a:rPr>
              <a:t>“If this discussion could in any way lead to my being disciplined or terminated, or affect my personal working conditions, I respectfully request that my union representative, officer, or steward be present at this meeting. Without my Union representation present, I respectfully choose not to answer any questions or participate in this discussion.”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1200" dirty="0">
              <a:solidFill>
                <a:srgbClr val="FFFF00"/>
              </a:solidFill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 sz="1600" dirty="0">
              <a:solidFill>
                <a:srgbClr val="FFFF00"/>
              </a:solidFill>
            </a:endParaRP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FF0000"/>
                </a:solidFill>
              </a:rPr>
              <a:t>* The above recommendation is not legal advice. If you believe that you may be the subject of a criminal investigation, you should consult with an attorney.</a:t>
            </a:r>
            <a:r>
              <a:rPr lang="en-US" sz="3600" b="1" dirty="0">
                <a:solidFill>
                  <a:srgbClr val="FF0000"/>
                </a:solidFill>
              </a:rPr>
              <a:t>	</a:t>
            </a:r>
          </a:p>
          <a:p>
            <a:pPr marL="457200" lvl="1" indent="0">
              <a:buNone/>
            </a:pP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24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Questions???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10515600" cy="4196986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</a:rPr>
              <a:t>Do you have any questions regarding your rights and benefits as a City Carrier Assistant?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259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72859"/>
            <a:ext cx="7466029" cy="1473102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NALC Connects with Members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65561"/>
            <a:ext cx="10515600" cy="3511401"/>
          </a:xfrm>
          <a:noFill/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NALC website </a:t>
            </a:r>
            <a:r>
              <a:rPr lang="en-US" dirty="0">
                <a:solidFill>
                  <a:schemeClr val="bg1"/>
                </a:solidFill>
              </a:rPr>
              <a:t>– </a:t>
            </a:r>
            <a:r>
              <a:rPr lang="en-US" b="1" dirty="0">
                <a:solidFill>
                  <a:srgbClr val="FFFF00"/>
                </a:solidFill>
                <a:hlinkClick r:id="rId3"/>
              </a:rPr>
              <a:t>www.nalc.org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NALC  Member Smartphone app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Letter Carrier Resource Guide </a:t>
            </a:r>
            <a:endParaRPr lang="en-US" sz="11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47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0916" y="2321687"/>
            <a:ext cx="2689093" cy="1124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607" y="3764577"/>
            <a:ext cx="5912604" cy="306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387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72859"/>
            <a:ext cx="7466029" cy="1473102"/>
          </a:xfrm>
        </p:spPr>
        <p:txBody>
          <a:bodyPr>
            <a:noAutofit/>
          </a:bodyPr>
          <a:lstStyle/>
          <a:p>
            <a:pPr algn="ctr"/>
            <a:br>
              <a:rPr lang="en-US" sz="4000" b="1" dirty="0">
                <a:solidFill>
                  <a:srgbClr val="FF0000"/>
                </a:solidFill>
              </a:rPr>
            </a:br>
            <a:r>
              <a:rPr lang="en-US" sz="4800" b="1" dirty="0">
                <a:solidFill>
                  <a:srgbClr val="FF0000"/>
                </a:solidFill>
              </a:rPr>
              <a:t>2019 </a:t>
            </a:r>
            <a:br>
              <a:rPr lang="en-US" sz="4800" b="1" dirty="0">
                <a:solidFill>
                  <a:srgbClr val="FF0000"/>
                </a:solidFill>
              </a:rPr>
            </a:br>
            <a:r>
              <a:rPr lang="en-US" sz="4800" b="1" dirty="0">
                <a:solidFill>
                  <a:srgbClr val="FF0000"/>
                </a:solidFill>
              </a:rPr>
              <a:t>Letter Carrier Resource Guide</a:t>
            </a:r>
            <a:br>
              <a:rPr lang="en-US" sz="5400" dirty="0">
                <a:solidFill>
                  <a:schemeClr val="bg1"/>
                </a:solidFill>
              </a:rPr>
            </a:br>
            <a:endParaRPr lang="en-US" sz="5400" dirty="0">
              <a:ln w="0"/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763" y="2194560"/>
            <a:ext cx="7832035" cy="4412973"/>
          </a:xfrm>
          <a:noFill/>
        </p:spPr>
        <p:txBody>
          <a:bodyPr>
            <a:normAutofit fontScale="92500"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Comprehensive Guide for </a:t>
            </a:r>
            <a:r>
              <a:rPr lang="en-US" sz="3200" b="1" u="sng" dirty="0">
                <a:solidFill>
                  <a:schemeClr val="bg1"/>
                </a:solidFill>
              </a:rPr>
              <a:t>ALL</a:t>
            </a:r>
            <a:r>
              <a:rPr lang="en-US" sz="3200" dirty="0">
                <a:solidFill>
                  <a:schemeClr val="bg1"/>
                </a:solidFill>
              </a:rPr>
              <a:t> Letter Carriers</a:t>
            </a:r>
          </a:p>
          <a:p>
            <a:pPr lvl="1"/>
            <a:endParaRPr lang="en-US" sz="1200" dirty="0">
              <a:solidFill>
                <a:schemeClr val="bg1"/>
              </a:solidFill>
            </a:endParaRP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Contract </a:t>
            </a:r>
            <a:r>
              <a:rPr lang="en-US" sz="3200" b="1" u="sng" dirty="0">
                <a:solidFill>
                  <a:schemeClr val="bg1"/>
                </a:solidFill>
              </a:rPr>
              <a:t>Rights and Benefits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for both career and CCA letter carriers</a:t>
            </a:r>
          </a:p>
          <a:p>
            <a:pPr lvl="1"/>
            <a:endParaRPr lang="en-US" sz="1300" dirty="0">
              <a:solidFill>
                <a:schemeClr val="bg1"/>
              </a:solidFill>
            </a:endParaRP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On-the-Job included workroom floor issues along with USPS procedures and forms and much more</a:t>
            </a:r>
          </a:p>
          <a:p>
            <a:pPr lvl="1"/>
            <a:endParaRPr lang="en-US" sz="1300" dirty="0">
              <a:solidFill>
                <a:schemeClr val="bg1"/>
              </a:solidFill>
            </a:endParaRP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Available for online viewing or you can receive a hard copy by requesting at nalc.org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48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205" y="2369489"/>
            <a:ext cx="2441989" cy="316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1924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72859"/>
            <a:ext cx="7466029" cy="1473102"/>
          </a:xfrm>
        </p:spPr>
        <p:txBody>
          <a:bodyPr>
            <a:noAutofit/>
          </a:bodyPr>
          <a:lstStyle/>
          <a:p>
            <a:pPr algn="ctr"/>
            <a:br>
              <a:rPr lang="en-US" sz="4000" b="1" dirty="0">
                <a:solidFill>
                  <a:srgbClr val="FF0000"/>
                </a:solidFill>
              </a:rPr>
            </a:br>
            <a:r>
              <a:rPr lang="en-US" sz="4800" b="1" dirty="0">
                <a:solidFill>
                  <a:srgbClr val="FF0000"/>
                </a:solidFill>
              </a:rPr>
              <a:t>Mutual Benefit Association (MBA)</a:t>
            </a:r>
            <a:br>
              <a:rPr lang="en-US" sz="5400" dirty="0">
                <a:solidFill>
                  <a:schemeClr val="bg1"/>
                </a:solidFill>
              </a:rPr>
            </a:br>
            <a:endParaRPr lang="en-US" sz="5400" dirty="0">
              <a:ln w="0"/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817" y="2194560"/>
            <a:ext cx="11136984" cy="4412973"/>
          </a:xfrm>
          <a:noFill/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3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sz="3000" dirty="0">
                <a:solidFill>
                  <a:schemeClr val="bg1"/>
                </a:solidFill>
              </a:rPr>
              <a:t>Life Insurance and Annuities for </a:t>
            </a:r>
          </a:p>
          <a:p>
            <a:pPr marL="457200" lvl="1" indent="0">
              <a:buNone/>
            </a:pPr>
            <a:r>
              <a:rPr lang="en-US" sz="3000" dirty="0">
                <a:solidFill>
                  <a:schemeClr val="bg1"/>
                </a:solidFill>
              </a:rPr>
              <a:t>NALC members and their families</a:t>
            </a:r>
          </a:p>
          <a:p>
            <a:pPr marL="457200" lvl="1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For more information or</a:t>
            </a:r>
          </a:p>
          <a:p>
            <a:pPr marL="457200" lvl="1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questions call (202) 638-4318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49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487A1D-993C-4904-B71B-FAB1F0001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597" y="1962483"/>
            <a:ext cx="4412003" cy="464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016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NALC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10515600" cy="4196986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All the officers of the NALC are letter carriers who have been elected by </a:t>
            </a:r>
            <a:r>
              <a:rPr lang="en-US" sz="3600" u="sng" dirty="0">
                <a:solidFill>
                  <a:schemeClr val="bg1"/>
                </a:solidFill>
              </a:rPr>
              <a:t>the members of the NALC</a:t>
            </a: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				National President 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				Brian L. Renfroe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DE7F75-8652-23FA-1746-A55BB434B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6186" y="3165543"/>
            <a:ext cx="2007614" cy="301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390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NALC Member Only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6"/>
            <a:ext cx="10515600" cy="4384107"/>
          </a:xfrm>
          <a:noFill/>
        </p:spPr>
        <p:txBody>
          <a:bodyPr>
            <a:normAutofit/>
          </a:bodyPr>
          <a:lstStyle/>
          <a:p>
            <a:pPr lvl="1"/>
            <a:endParaRPr lang="en-US" sz="3600" dirty="0">
              <a:solidFill>
                <a:schemeClr val="bg1"/>
              </a:solidFill>
            </a:endParaRP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$5,000 Accidental Death Benefit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OWCP Assistance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NALC Scholarships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Postal Record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MBA - CCA Retirement Savings Plan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50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9B3A35-FADA-46D3-8140-649FFCB1D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981" y="1963230"/>
            <a:ext cx="1697665" cy="475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371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Union Plus Programs and Discounts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95207" y="1979977"/>
            <a:ext cx="3007151" cy="4196986"/>
          </a:xfrm>
          <a:noFill/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51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106624-A2E9-4108-948F-FED2B30F2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54" y="2422752"/>
            <a:ext cx="7843101" cy="39335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CF82DE-5AAD-4D89-BFA8-82CA950E3372}"/>
              </a:ext>
            </a:extLst>
          </p:cNvPr>
          <p:cNvSpPr/>
          <p:nvPr/>
        </p:nvSpPr>
        <p:spPr>
          <a:xfrm>
            <a:off x="8059917" y="3429000"/>
            <a:ext cx="40063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3200" dirty="0">
                <a:solidFill>
                  <a:schemeClr val="bg1"/>
                </a:solidFill>
              </a:rPr>
              <a:t>For more information, go to… </a:t>
            </a:r>
            <a:r>
              <a:rPr lang="en-US" sz="3200" dirty="0">
                <a:solidFill>
                  <a:srgbClr val="FFFF00"/>
                </a:solidFill>
                <a:hlinkClick r:id="rId4"/>
              </a:rPr>
              <a:t>www.unionplus.org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7272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Questions???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10515600" cy="4196986"/>
          </a:xfrm>
          <a:noFill/>
        </p:spPr>
        <p:txBody>
          <a:bodyPr>
            <a:normAutofit/>
          </a:bodyPr>
          <a:lstStyle/>
          <a:p>
            <a:pPr marL="457200" lvl="1" indent="0" algn="ctr">
              <a:buNone/>
            </a:pPr>
            <a:endParaRPr lang="en-US" sz="4400" dirty="0">
              <a:solidFill>
                <a:schemeClr val="bg1"/>
              </a:solidFill>
            </a:endParaRPr>
          </a:p>
          <a:p>
            <a:pPr marL="457200" lvl="1" indent="0" algn="ctr">
              <a:buNone/>
            </a:pPr>
            <a:r>
              <a:rPr lang="en-US" sz="4800" dirty="0">
                <a:solidFill>
                  <a:schemeClr val="bg1"/>
                </a:solidFill>
              </a:rPr>
              <a:t>Do you have any other questions about the NALC and your new job with the Postal Service?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29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NALC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10515600" cy="4196986"/>
          </a:xfrm>
          <a:noFill/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NALC Headquarters is located on Capitol Hill in Washington, D.C.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247" y="3635911"/>
            <a:ext cx="2767147" cy="29299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5347" y="3635911"/>
            <a:ext cx="2531465" cy="292993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8200" y="4214577"/>
            <a:ext cx="40543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National Association of Letter Carriers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100 Indiana Ave., NW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Washington, DC 20001-2144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202-393-4695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459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NALC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10515600" cy="4196986"/>
          </a:xfrm>
          <a:noFill/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There are 10 nationally elected resident officers working at NALC Headquarters</a:t>
            </a:r>
          </a:p>
          <a:p>
            <a:r>
              <a:rPr lang="en-US" sz="4000" dirty="0">
                <a:solidFill>
                  <a:schemeClr val="bg1"/>
                </a:solidFill>
              </a:rPr>
              <a:t>Every 4 years, they are elected by members across the country</a:t>
            </a:r>
          </a:p>
          <a:p>
            <a:r>
              <a:rPr lang="en-US" sz="4000" dirty="0">
                <a:solidFill>
                  <a:schemeClr val="bg1"/>
                </a:solidFill>
              </a:rPr>
              <a:t>Every NALC member has an equal vote in NALC officer elections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339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NALC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10515600" cy="4196986"/>
          </a:xfrm>
          <a:noFill/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4000" dirty="0">
                <a:solidFill>
                  <a:schemeClr val="bg1"/>
                </a:solidFill>
              </a:rPr>
              <a:t>There are 15 NALC regions throughout the country</a:t>
            </a:r>
          </a:p>
          <a:p>
            <a:r>
              <a:rPr lang="en-US" sz="4000" dirty="0">
                <a:solidFill>
                  <a:schemeClr val="bg1"/>
                </a:solidFill>
              </a:rPr>
              <a:t>Each region has an elected National Business Agent or NBA</a:t>
            </a:r>
          </a:p>
          <a:p>
            <a:r>
              <a:rPr lang="en-US" sz="4000" dirty="0">
                <a:solidFill>
                  <a:schemeClr val="bg1"/>
                </a:solidFill>
              </a:rPr>
              <a:t>The NBAs are elected every 4 years by the members within their region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70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1">
                <a:lumMod val="7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2605"/>
            <a:ext cx="1527928" cy="1489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2157" y="362605"/>
            <a:ext cx="1521643" cy="1483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128" y="365125"/>
            <a:ext cx="7466029" cy="1473102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n w="0"/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NALC Region 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79977"/>
            <a:ext cx="7287705" cy="4196986"/>
          </a:xfrm>
          <a:noFill/>
        </p:spPr>
        <p:txBody>
          <a:bodyPr>
            <a:normAutofit fontScale="25000" lnSpcReduction="20000"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7600" dirty="0">
                <a:solidFill>
                  <a:schemeClr val="bg1"/>
                </a:solidFill>
              </a:rPr>
              <a:t>Cliff E. Davidson, NBA​</a:t>
            </a:r>
            <a:r>
              <a:rPr lang="en-US" sz="4000" dirty="0">
                <a:solidFill>
                  <a:schemeClr val="bg1"/>
                </a:solidFill>
              </a:rPr>
              <a:t>​</a:t>
            </a:r>
          </a:p>
          <a:p>
            <a:pPr marL="0" indent="0" algn="ctr">
              <a:buNone/>
            </a:pPr>
            <a:r>
              <a:rPr lang="en-US" sz="5600" i="1" dirty="0">
                <a:solidFill>
                  <a:schemeClr val="bg1"/>
                </a:solidFill>
              </a:rPr>
              <a:t>1101 </a:t>
            </a:r>
            <a:r>
              <a:rPr lang="en-US" sz="5600" i="1" dirty="0" err="1">
                <a:solidFill>
                  <a:schemeClr val="bg1"/>
                </a:solidFill>
              </a:rPr>
              <a:t>Northchase</a:t>
            </a:r>
            <a:r>
              <a:rPr lang="en-US" sz="5600" i="1" dirty="0">
                <a:solidFill>
                  <a:schemeClr val="bg1"/>
                </a:solidFill>
              </a:rPr>
              <a:t> Parkway SE Suite 3​</a:t>
            </a:r>
          </a:p>
          <a:p>
            <a:pPr marL="0" indent="0" algn="ctr">
              <a:buNone/>
            </a:pPr>
            <a:r>
              <a:rPr lang="en-US" sz="5600" i="1" dirty="0">
                <a:solidFill>
                  <a:schemeClr val="bg1"/>
                </a:solidFill>
              </a:rPr>
              <a:t>Marietta, GA  30067​</a:t>
            </a:r>
          </a:p>
          <a:p>
            <a:pPr marL="0" indent="0" algn="ctr">
              <a:buNone/>
            </a:pPr>
            <a:r>
              <a:rPr lang="en-US" sz="5600" i="1" dirty="0">
                <a:solidFill>
                  <a:schemeClr val="bg1"/>
                </a:solidFill>
              </a:rPr>
              <a:t>678-942-5295​</a:t>
            </a:r>
            <a:endParaRPr lang="en-US" sz="3200" i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7200" b="1" u="sng" dirty="0">
                <a:solidFill>
                  <a:schemeClr val="bg1"/>
                </a:solidFill>
              </a:rPr>
              <a:t>Regional Administrative Assistants</a:t>
            </a:r>
            <a:r>
              <a:rPr lang="en-US" sz="7200" dirty="0">
                <a:solidFill>
                  <a:schemeClr val="bg1"/>
                </a:solidFill>
              </a:rPr>
              <a:t>​</a:t>
            </a:r>
          </a:p>
          <a:p>
            <a:pPr marL="0" indent="0" algn="ctr">
              <a:buNone/>
            </a:pPr>
            <a:r>
              <a:rPr lang="en-US" sz="7200" dirty="0">
                <a:solidFill>
                  <a:schemeClr val="bg1"/>
                </a:solidFill>
              </a:rPr>
              <a:t>Anthony Ali, Central Florida Branch 1091 ​</a:t>
            </a:r>
          </a:p>
          <a:p>
            <a:pPr marL="0" indent="0" algn="ctr">
              <a:buNone/>
            </a:pPr>
            <a:r>
              <a:rPr lang="en-US" sz="7200" dirty="0">
                <a:solidFill>
                  <a:schemeClr val="bg1"/>
                </a:solidFill>
              </a:rPr>
              <a:t>Dexter Lester, Winston-Salem, NC Branch 461​</a:t>
            </a:r>
          </a:p>
          <a:p>
            <a:pPr marL="0" indent="0" algn="ctr">
              <a:buNone/>
            </a:pPr>
            <a:r>
              <a:rPr lang="en-US" sz="7200" b="1" u="sng" dirty="0">
                <a:solidFill>
                  <a:schemeClr val="bg1"/>
                </a:solidFill>
              </a:rPr>
              <a:t>Regional Grievance Assistant</a:t>
            </a:r>
          </a:p>
          <a:p>
            <a:pPr marL="0" indent="0" algn="ctr">
              <a:buNone/>
            </a:pPr>
            <a:r>
              <a:rPr lang="en-US" sz="7200" dirty="0">
                <a:solidFill>
                  <a:schemeClr val="bg1"/>
                </a:solidFill>
              </a:rPr>
              <a:t>Eric Sloan, Atlanta Branch 73</a:t>
            </a:r>
          </a:p>
          <a:p>
            <a:pPr marL="0" indent="0" algn="ctr">
              <a:buNone/>
            </a:pPr>
            <a:r>
              <a:rPr lang="en-US" sz="7200" b="1" u="sng" dirty="0">
                <a:solidFill>
                  <a:schemeClr val="bg1"/>
                </a:solidFill>
              </a:rPr>
              <a:t>Regional Workers’ Compensation Assistant</a:t>
            </a:r>
          </a:p>
          <a:p>
            <a:pPr marL="0" indent="0" algn="ctr">
              <a:buNone/>
            </a:pPr>
            <a:r>
              <a:rPr lang="en-US" sz="7200" dirty="0">
                <a:solidFill>
                  <a:schemeClr val="bg1"/>
                </a:solidFill>
              </a:rPr>
              <a:t>Misty Wenger, Branch 3126</a:t>
            </a:r>
          </a:p>
          <a:p>
            <a:pPr marL="0" indent="0" algn="ctr">
              <a:buNone/>
            </a:pPr>
            <a:r>
              <a:rPr lang="en-US" sz="7200" b="1" u="sng" dirty="0">
                <a:solidFill>
                  <a:schemeClr val="bg1"/>
                </a:solidFill>
              </a:rPr>
              <a:t>Regional Office Assistant</a:t>
            </a:r>
          </a:p>
          <a:p>
            <a:pPr marL="0" indent="0" algn="ctr">
              <a:buNone/>
            </a:pPr>
            <a:r>
              <a:rPr lang="en-US" sz="7200" dirty="0">
                <a:solidFill>
                  <a:schemeClr val="bg1"/>
                </a:solidFill>
              </a:rPr>
              <a:t>Felicie Strong, Branch 1119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51941-3CD0-4C8A-9328-2DEED255542D}" type="slidenum">
              <a:rPr lang="en-US" smtClean="0"/>
              <a:t>9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972754-7430-4729-8BB2-3A2257CFCBA2}"/>
              </a:ext>
            </a:extLst>
          </p:cNvPr>
          <p:cNvSpPr txBox="1"/>
          <p:nvPr/>
        </p:nvSpPr>
        <p:spPr>
          <a:xfrm>
            <a:off x="1434052" y="3059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801FCE-BE93-C9AF-E857-4CB665A5B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786" y="2151630"/>
            <a:ext cx="3180014" cy="419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36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65D0A564-86B6-4DC9-ADF3-F1B71DB1529F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219DCAF4-C11A-40CF-A008-59EE6C27A344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B89F13D9-3CE7-4456-A9AB-E5DFC3B466A5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8380</TotalTime>
  <Words>2009</Words>
  <Application>Microsoft Office PowerPoint</Application>
  <PresentationFormat>Widescreen</PresentationFormat>
  <Paragraphs>354</Paragraphs>
  <Slides>52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Office Theme</vt:lpstr>
      <vt:lpstr>PowerPoint Presentation</vt:lpstr>
      <vt:lpstr>NALC Facts</vt:lpstr>
      <vt:lpstr>NALC Facts</vt:lpstr>
      <vt:lpstr>NALC Facts</vt:lpstr>
      <vt:lpstr>NALC Structure</vt:lpstr>
      <vt:lpstr>NALC Structure</vt:lpstr>
      <vt:lpstr>NALC Structure</vt:lpstr>
      <vt:lpstr>NALC Structure</vt:lpstr>
      <vt:lpstr>NALC Region 9</vt:lpstr>
      <vt:lpstr>NALC Structure</vt:lpstr>
      <vt:lpstr>NALC Structure</vt:lpstr>
      <vt:lpstr>NALC Governance</vt:lpstr>
      <vt:lpstr>NALC Governance</vt:lpstr>
      <vt:lpstr>NALC Governance</vt:lpstr>
      <vt:lpstr>Questions???</vt:lpstr>
      <vt:lpstr>NALC History</vt:lpstr>
      <vt:lpstr>NALC History</vt:lpstr>
      <vt:lpstr>NALC History</vt:lpstr>
      <vt:lpstr>NALC History</vt:lpstr>
      <vt:lpstr>NALC History</vt:lpstr>
      <vt:lpstr>NALC History</vt:lpstr>
      <vt:lpstr>Questions???</vt:lpstr>
      <vt:lpstr>Evolution of the Non-Career Workforce</vt:lpstr>
      <vt:lpstr>Evolution of the Non-Career Workforce</vt:lpstr>
      <vt:lpstr>Evolution of the Non-Career Workforce</vt:lpstr>
      <vt:lpstr>CCA Rights and Benefits</vt:lpstr>
      <vt:lpstr>CCA Rights and Benefits</vt:lpstr>
      <vt:lpstr>CCA Rights and Benefits</vt:lpstr>
      <vt:lpstr>CCA Rights and Benefits</vt:lpstr>
      <vt:lpstr>CCA Rights and Benefits</vt:lpstr>
      <vt:lpstr>CCA Rights and Benefits</vt:lpstr>
      <vt:lpstr>CCA Rights and Benefits</vt:lpstr>
      <vt:lpstr>CCA Rights and Benefits</vt:lpstr>
      <vt:lpstr>CCA Rights and Benefits</vt:lpstr>
      <vt:lpstr>CCA Rights and Benefits</vt:lpstr>
      <vt:lpstr>CCA Rights and Benefits</vt:lpstr>
      <vt:lpstr>CCA Rights and Benefits</vt:lpstr>
      <vt:lpstr>CCA Rights and Benefits</vt:lpstr>
      <vt:lpstr>CCA Rights and Benefits</vt:lpstr>
      <vt:lpstr>CCA Rights and Benefits</vt:lpstr>
      <vt:lpstr>CCA Rights and Benefits</vt:lpstr>
      <vt:lpstr>CCA Rights and Benefits</vt:lpstr>
      <vt:lpstr>CCA Rights and Benefits</vt:lpstr>
      <vt:lpstr>CCA Rights and Benefits</vt:lpstr>
      <vt:lpstr>CCA Rights and Benefits</vt:lpstr>
      <vt:lpstr>Questions???</vt:lpstr>
      <vt:lpstr>NALC Connects with Members</vt:lpstr>
      <vt:lpstr> 2019  Letter Carrier Resource Guide </vt:lpstr>
      <vt:lpstr> Mutual Benefit Association (MBA) </vt:lpstr>
      <vt:lpstr>NALC Member Only Benefits</vt:lpstr>
      <vt:lpstr>Union Plus Programs and Discounts</vt:lpstr>
      <vt:lpstr>Questions???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Jackson</dc:creator>
  <cp:lastModifiedBy>David</cp:lastModifiedBy>
  <cp:revision>157</cp:revision>
  <cp:lastPrinted>2017-09-15T18:33:01Z</cp:lastPrinted>
  <dcterms:created xsi:type="dcterms:W3CDTF">2016-10-31T12:21:52Z</dcterms:created>
  <dcterms:modified xsi:type="dcterms:W3CDTF">2023-01-14T16:40:53Z</dcterms:modified>
</cp:coreProperties>
</file>